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6" r:id="rId3"/>
    <p:sldId id="325" r:id="rId4"/>
    <p:sldId id="326" r:id="rId5"/>
    <p:sldId id="327" r:id="rId6"/>
    <p:sldId id="328" r:id="rId7"/>
    <p:sldId id="329" r:id="rId8"/>
    <p:sldId id="330" r:id="rId9"/>
    <p:sldId id="332" r:id="rId10"/>
    <p:sldId id="333" r:id="rId11"/>
    <p:sldId id="334" r:id="rId12"/>
    <p:sldId id="335" r:id="rId13"/>
    <p:sldId id="257" r:id="rId14"/>
    <p:sldId id="305" r:id="rId15"/>
    <p:sldId id="307" r:id="rId16"/>
    <p:sldId id="308" r:id="rId17"/>
    <p:sldId id="309" r:id="rId18"/>
    <p:sldId id="337" r:id="rId19"/>
    <p:sldId id="311" r:id="rId20"/>
    <p:sldId id="313" r:id="rId21"/>
    <p:sldId id="314" r:id="rId22"/>
    <p:sldId id="312" r:id="rId23"/>
    <p:sldId id="315" r:id="rId24"/>
    <p:sldId id="316" r:id="rId25"/>
    <p:sldId id="317" r:id="rId26"/>
    <p:sldId id="322" r:id="rId27"/>
    <p:sldId id="32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4660"/>
  </p:normalViewPr>
  <p:slideViewPr>
    <p:cSldViewPr>
      <p:cViewPr>
        <p:scale>
          <a:sx n="68" d="100"/>
          <a:sy n="68" d="100"/>
        </p:scale>
        <p:origin x="-750" y="-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19/01/2016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575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096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olorschemer.com/onlin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Introduction to Processing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Formatting shapes</a:t>
            </a:r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72000"/>
            <a:ext cx="4746661" cy="106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3566" y="3881735"/>
            <a:ext cx="57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Department of </a:t>
            </a:r>
            <a:r>
              <a:rPr lang="en-IE" sz="2400" dirty="0" smtClean="0"/>
              <a:t>Computing and Mathematics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19812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background(</a:t>
            </a:r>
            <a:r>
              <a:rPr lang="en-IE" dirty="0" smtClean="0">
                <a:solidFill>
                  <a:srgbClr val="FF0000"/>
                </a:solidFill>
              </a:rPr>
              <a:t>r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92D050"/>
                </a:solidFill>
              </a:rPr>
              <a:t>g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00B0F0"/>
                </a:solidFill>
              </a:rPr>
              <a:t>b</a:t>
            </a:r>
            <a:r>
              <a:rPr lang="en-IE" dirty="0" smtClean="0"/>
              <a:t>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00B0F0"/>
                </a:solidFill>
              </a:rPr>
              <a:t>b = blue colour (a number between 0 and 255 inclusive)</a:t>
            </a:r>
            <a:endParaRPr lang="en-IE" sz="2400" dirty="0">
              <a:solidFill>
                <a:srgbClr val="00B0F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828800"/>
            <a:ext cx="8229600" cy="1447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 smtClean="0"/>
              <a:t>background(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grayscale</a:t>
            </a:r>
            <a:r>
              <a:rPr lang="en-IE" dirty="0" smtClean="0"/>
              <a:t>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  <a:t>grayscale = grayscale colour (a number between </a:t>
            </a:r>
            <a:b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400" dirty="0" smtClean="0">
                <a:solidFill>
                  <a:schemeClr val="bg1">
                    <a:lumMod val="50000"/>
                  </a:schemeClr>
                </a:solidFill>
              </a:rPr>
              <a:t>		0 [black] and 255 [white] inclusive) </a:t>
            </a:r>
          </a:p>
        </p:txBody>
      </p:sp>
    </p:spTree>
    <p:extLst>
      <p:ext uri="{BB962C8B-B14F-4D97-AF65-F5344CB8AC3E}">
        <p14:creationId xmlns:p14="http://schemas.microsoft.com/office/powerpoint/2010/main" val="1783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8" t="19034" r="12412" b="42519"/>
          <a:stretch/>
        </p:blipFill>
        <p:spPr bwMode="auto">
          <a:xfrm>
            <a:off x="457199" y="1676400"/>
            <a:ext cx="5632043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</a:t>
            </a:r>
            <a:endParaRPr lang="en-IE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19049" r="49578" b="37301"/>
          <a:stretch/>
        </p:blipFill>
        <p:spPr bwMode="auto">
          <a:xfrm>
            <a:off x="4953000" y="3276600"/>
            <a:ext cx="3889829" cy="3193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4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background()</a:t>
            </a:r>
            <a:endParaRPr lang="en-I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6" t="19047" r="12208" b="44643"/>
          <a:stretch/>
        </p:blipFill>
        <p:spPr bwMode="auto">
          <a:xfrm>
            <a:off x="533400" y="1676400"/>
            <a:ext cx="5701257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19048" r="49467" b="36508"/>
          <a:stretch/>
        </p:blipFill>
        <p:spPr bwMode="auto">
          <a:xfrm>
            <a:off x="4876800" y="3251199"/>
            <a:ext cx="3904343" cy="3251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33528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59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962400"/>
            <a:ext cx="8229600" cy="2667000"/>
          </a:xfrm>
        </p:spPr>
        <p:txBody>
          <a:bodyPr>
            <a:normAutofit/>
          </a:bodyPr>
          <a:lstStyle/>
          <a:p>
            <a:r>
              <a:rPr lang="en-IE" dirty="0" smtClean="0"/>
              <a:t>fills </a:t>
            </a:r>
            <a:r>
              <a:rPr lang="en-IE" dirty="0"/>
              <a:t>shapes with a chosen colour. </a:t>
            </a:r>
            <a:endParaRPr lang="en-IE" dirty="0" smtClean="0"/>
          </a:p>
          <a:p>
            <a:r>
              <a:rPr lang="en-IE" dirty="0" smtClean="0"/>
              <a:t>can use </a:t>
            </a:r>
            <a:r>
              <a:rPr lang="en-IE" dirty="0"/>
              <a:t>the RGB colours to select a colour. </a:t>
            </a:r>
            <a:endParaRPr lang="en-IE" dirty="0" smtClean="0"/>
          </a:p>
          <a:p>
            <a:r>
              <a:rPr lang="en-IE" dirty="0" smtClean="0"/>
              <a:t>all </a:t>
            </a:r>
            <a:r>
              <a:rPr lang="en-IE" dirty="0"/>
              <a:t>shapes </a:t>
            </a:r>
            <a:r>
              <a:rPr lang="en-IE" dirty="0" smtClean="0"/>
              <a:t>drawn </a:t>
            </a:r>
            <a:r>
              <a:rPr lang="en-IE" dirty="0"/>
              <a:t>after the </a:t>
            </a:r>
            <a:r>
              <a:rPr lang="en-IE" b="1" dirty="0"/>
              <a:t>fill</a:t>
            </a:r>
            <a:r>
              <a:rPr lang="en-IE" dirty="0"/>
              <a:t> function is called, </a:t>
            </a:r>
            <a:r>
              <a:rPr lang="en-IE" u="sng" dirty="0"/>
              <a:t>will</a:t>
            </a:r>
            <a:r>
              <a:rPr lang="en-IE" dirty="0"/>
              <a:t> be filled with the chosen colour</a:t>
            </a:r>
            <a:r>
              <a:rPr lang="en-IE" dirty="0" smtClean="0"/>
              <a:t>.</a:t>
            </a:r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981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/>
              <a:t>f</a:t>
            </a:r>
            <a:r>
              <a:rPr lang="en-IE" dirty="0" smtClean="0"/>
              <a:t>ill (</a:t>
            </a:r>
            <a:r>
              <a:rPr lang="en-IE" dirty="0" smtClean="0">
                <a:solidFill>
                  <a:srgbClr val="FF0000"/>
                </a:solidFill>
              </a:rPr>
              <a:t>r, </a:t>
            </a:r>
            <a:r>
              <a:rPr lang="en-IE" dirty="0" smtClean="0">
                <a:solidFill>
                  <a:srgbClr val="92D050"/>
                </a:solidFill>
              </a:rPr>
              <a:t>g</a:t>
            </a:r>
            <a:r>
              <a:rPr lang="en-IE" dirty="0" smtClean="0"/>
              <a:t>, </a:t>
            </a:r>
            <a:r>
              <a:rPr lang="en-IE" dirty="0" smtClean="0">
                <a:solidFill>
                  <a:srgbClr val="00B0F0"/>
                </a:solidFill>
              </a:rPr>
              <a:t>b</a:t>
            </a:r>
            <a:r>
              <a:rPr lang="en-IE" dirty="0" smtClean="0"/>
              <a:t>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sz="2400" dirty="0" smtClean="0">
                <a:solidFill>
                  <a:srgbClr val="00B0F0"/>
                </a:solidFill>
              </a:rPr>
              <a:t>b = blue colour (a number between 0 and 255 inclusive)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8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fill()</a:t>
            </a:r>
            <a:endParaRPr lang="en-I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9921" r="10535" b="53174"/>
          <a:stretch/>
        </p:blipFill>
        <p:spPr bwMode="auto">
          <a:xfrm>
            <a:off x="457200" y="1676400"/>
            <a:ext cx="5919021" cy="3276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Shapes moved and res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484681" cy="36741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019800"/>
            <a:ext cx="26670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FF0000"/>
                </a:solidFill>
              </a:rPr>
              <a:t>Starting code…</a:t>
            </a:r>
            <a:endParaRPr lang="en-I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4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9722" r="10758" b="50596"/>
          <a:stretch/>
        </p:blipFill>
        <p:spPr bwMode="auto">
          <a:xfrm>
            <a:off x="457200" y="1600200"/>
            <a:ext cx="5867400" cy="35134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8928" r="49467" b="48016"/>
          <a:stretch/>
        </p:blipFill>
        <p:spPr bwMode="auto">
          <a:xfrm>
            <a:off x="4495800" y="3124200"/>
            <a:ext cx="4404223" cy="355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1836" y="5627131"/>
            <a:ext cx="381000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>
                <a:solidFill>
                  <a:srgbClr val="FF0000"/>
                </a:solidFill>
              </a:rPr>
              <a:t>All shapes filled with dark green…</a:t>
            </a:r>
            <a:endParaRPr lang="en-IE" sz="28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505200"/>
            <a:ext cx="1589544" cy="4572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13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</a:t>
            </a:r>
            <a:r>
              <a:rPr lang="en-IE" dirty="0" smtClean="0"/>
              <a:t>ill()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491836" y="5486400"/>
            <a:ext cx="44611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 smtClean="0">
                <a:solidFill>
                  <a:srgbClr val="FF0000"/>
                </a:solidFill>
              </a:rPr>
              <a:t>Rectangles filled with dark green…</a:t>
            </a:r>
          </a:p>
          <a:p>
            <a:r>
              <a:rPr lang="en-IE" sz="2400" dirty="0" smtClean="0">
                <a:solidFill>
                  <a:srgbClr val="FF0000"/>
                </a:solidFill>
              </a:rPr>
              <a:t>Ellipses filled with light green…</a:t>
            </a:r>
          </a:p>
          <a:p>
            <a:r>
              <a:rPr lang="en-IE" sz="2400" dirty="0" smtClean="0">
                <a:solidFill>
                  <a:srgbClr val="FF0000"/>
                </a:solidFill>
              </a:rPr>
              <a:t>Order of statements matter!!!</a:t>
            </a:r>
            <a:endParaRPr lang="en-IE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8" t="9325" r="10758" b="42857"/>
          <a:stretch/>
        </p:blipFill>
        <p:spPr bwMode="auto">
          <a:xfrm>
            <a:off x="519438" y="1597855"/>
            <a:ext cx="5351859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9564" r="49680" b="47917"/>
          <a:stretch/>
        </p:blipFill>
        <p:spPr bwMode="auto">
          <a:xfrm>
            <a:off x="5029200" y="3546763"/>
            <a:ext cx="3906983" cy="3110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44056" y="4330811"/>
            <a:ext cx="1589544" cy="39358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81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44958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01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Changing the outline (i.e. stroke</a:t>
            </a:r>
            <a:r>
              <a:rPr lang="en-IE" dirty="0"/>
              <a:t>)</a:t>
            </a:r>
          </a:p>
        </p:txBody>
      </p:sp>
      <p:pic>
        <p:nvPicPr>
          <p:cNvPr id="4098" name="Picture 2" descr="Playing with stroke w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943350" cy="32099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9564" r="49680" b="47917"/>
          <a:stretch/>
        </p:blipFill>
        <p:spPr bwMode="auto">
          <a:xfrm>
            <a:off x="533400" y="1614055"/>
            <a:ext cx="3906983" cy="3110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7556" y="2057400"/>
            <a:ext cx="4301838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After (changes):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0000"/>
                </a:solidFill>
              </a:rPr>
              <a:t>The oval has no border; all other shapes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smtClean="0">
                <a:solidFill>
                  <a:srgbClr val="FF0000"/>
                </a:solidFill>
              </a:rPr>
              <a:t>The outline is heavier.</a:t>
            </a:r>
          </a:p>
          <a:p>
            <a:r>
              <a:rPr lang="en-IE" sz="2400" dirty="0" smtClean="0"/>
              <a:t>We will now make those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534180"/>
            <a:ext cx="16764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84600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r>
              <a:rPr lang="en-IE" dirty="0" smtClean="0"/>
              <a:t>Formatting the display window.</a:t>
            </a:r>
          </a:p>
          <a:p>
            <a:endParaRPr lang="en-IE" dirty="0" smtClean="0"/>
          </a:p>
          <a:p>
            <a:r>
              <a:rPr lang="en-IE" dirty="0" smtClean="0"/>
              <a:t>Filling shapes with colour.</a:t>
            </a:r>
          </a:p>
          <a:p>
            <a:endParaRPr lang="en-IE" dirty="0" smtClean="0"/>
          </a:p>
          <a:p>
            <a:r>
              <a:rPr lang="en-IE" dirty="0" smtClean="0"/>
              <a:t>Formatting the shape outline.</a:t>
            </a:r>
          </a:p>
          <a:p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133600"/>
            <a:ext cx="579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60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noStroke</a:t>
            </a:r>
            <a:r>
              <a:rPr lang="en-IE" dirty="0" smtClean="0"/>
              <a:t>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352800"/>
            <a:ext cx="8229600" cy="2667000"/>
          </a:xfrm>
        </p:spPr>
        <p:txBody>
          <a:bodyPr>
            <a:normAutofit fontScale="92500"/>
          </a:bodyPr>
          <a:lstStyle/>
          <a:p>
            <a:r>
              <a:rPr lang="en-IE" dirty="0"/>
              <a:t>A </a:t>
            </a:r>
            <a:r>
              <a:rPr lang="en-IE" b="1" dirty="0"/>
              <a:t>stroke</a:t>
            </a:r>
            <a:r>
              <a:rPr lang="en-IE" dirty="0"/>
              <a:t> is the outline of a shape.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 err="1"/>
              <a:t>noStroke</a:t>
            </a:r>
            <a:r>
              <a:rPr lang="en-IE" dirty="0"/>
              <a:t>() function disables the outline on shapes that are drawn after the function is called</a:t>
            </a:r>
            <a:r>
              <a:rPr lang="en-IE" dirty="0" smtClean="0"/>
              <a:t>.</a:t>
            </a:r>
          </a:p>
          <a:p>
            <a:r>
              <a:rPr lang="en-IE" dirty="0" smtClean="0"/>
              <a:t>All </a:t>
            </a:r>
            <a:r>
              <a:rPr lang="en-IE" dirty="0"/>
              <a:t>shapes drawn after the </a:t>
            </a:r>
            <a:r>
              <a:rPr lang="en-IE" b="1" dirty="0" err="1" smtClean="0"/>
              <a:t>noStroke</a:t>
            </a:r>
            <a:r>
              <a:rPr lang="en-IE" dirty="0"/>
              <a:t> function is called, </a:t>
            </a:r>
            <a:r>
              <a:rPr lang="en-IE" u="sng" dirty="0"/>
              <a:t>will</a:t>
            </a:r>
            <a:r>
              <a:rPr lang="en-IE" dirty="0"/>
              <a:t> </a:t>
            </a:r>
            <a:r>
              <a:rPr lang="en-IE" dirty="0" smtClean="0"/>
              <a:t>have no outline.</a:t>
            </a:r>
            <a:endParaRPr lang="en-IE" dirty="0"/>
          </a:p>
          <a:p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447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E" dirty="0" err="1" smtClean="0"/>
              <a:t>noStroke</a:t>
            </a:r>
            <a:r>
              <a:rPr lang="en-IE" dirty="0" smtClean="0"/>
              <a:t>();</a:t>
            </a:r>
          </a:p>
          <a:p>
            <a:pPr marL="400050" lvl="1" indent="0">
              <a:buFont typeface="Arial" pitchFamily="34" charset="0"/>
              <a:buNone/>
            </a:pPr>
            <a:r>
              <a:rPr lang="en-IE" dirty="0" smtClean="0"/>
              <a:t>//no parameters defined for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1624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noStroke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038" r="10692" b="41347"/>
          <a:stretch/>
        </p:blipFill>
        <p:spPr bwMode="auto">
          <a:xfrm>
            <a:off x="446416" y="1539883"/>
            <a:ext cx="5597416" cy="4173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8511" r="49811" b="47259"/>
          <a:stretch/>
        </p:blipFill>
        <p:spPr bwMode="auto">
          <a:xfrm>
            <a:off x="3753417" y="2133600"/>
            <a:ext cx="5259285" cy="4355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9206" y="4864211"/>
            <a:ext cx="1143000" cy="31738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81000" y="5686867"/>
            <a:ext cx="4800600" cy="84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We have no border on the oval shape.</a:t>
            </a:r>
          </a:p>
          <a:p>
            <a:r>
              <a:rPr lang="en-IE" sz="2100" dirty="0" smtClean="0">
                <a:solidFill>
                  <a:srgbClr val="FF0000"/>
                </a:solidFill>
              </a:rPr>
              <a:t>X   But now our circle also has no border.</a:t>
            </a:r>
          </a:p>
        </p:txBody>
      </p:sp>
    </p:spTree>
    <p:extLst>
      <p:ext uri="{BB962C8B-B14F-4D97-AF65-F5344CB8AC3E}">
        <p14:creationId xmlns:p14="http://schemas.microsoft.com/office/powerpoint/2010/main" val="370687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stroke()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3962400"/>
            <a:ext cx="8229600" cy="2667000"/>
          </a:xfrm>
        </p:spPr>
        <p:txBody>
          <a:bodyPr>
            <a:normAutofit/>
          </a:bodyPr>
          <a:lstStyle/>
          <a:p>
            <a:r>
              <a:rPr lang="en-IE" dirty="0"/>
              <a:t>The stroke() function enables the outline on </a:t>
            </a:r>
            <a:r>
              <a:rPr lang="en-IE" dirty="0" smtClean="0"/>
              <a:t>all shapes </a:t>
            </a:r>
            <a:r>
              <a:rPr lang="en-IE" dirty="0"/>
              <a:t>that are drawn after the function is </a:t>
            </a:r>
            <a:r>
              <a:rPr lang="en-IE" dirty="0" smtClean="0"/>
              <a:t>called.</a:t>
            </a:r>
          </a:p>
          <a:p>
            <a:r>
              <a:rPr lang="en-IE" dirty="0" smtClean="0"/>
              <a:t>When </a:t>
            </a:r>
            <a:r>
              <a:rPr lang="en-IE" dirty="0"/>
              <a:t>you call stroke(), you need to specify a colour</a:t>
            </a:r>
            <a:r>
              <a:rPr lang="en-IE" dirty="0" smtClean="0"/>
              <a:t>.</a:t>
            </a:r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981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stroke </a:t>
            </a:r>
            <a:r>
              <a:rPr lang="en-IE" dirty="0"/>
              <a:t>(</a:t>
            </a:r>
            <a:r>
              <a:rPr lang="en-IE" dirty="0">
                <a:solidFill>
                  <a:srgbClr val="FF0000"/>
                </a:solidFill>
              </a:rPr>
              <a:t>r, </a:t>
            </a:r>
            <a:r>
              <a:rPr lang="en-IE" dirty="0">
                <a:solidFill>
                  <a:srgbClr val="92D050"/>
                </a:solidFill>
              </a:rPr>
              <a:t>g</a:t>
            </a:r>
            <a:r>
              <a:rPr lang="en-IE" dirty="0"/>
              <a:t>, </a:t>
            </a:r>
            <a:r>
              <a:rPr lang="en-IE" dirty="0">
                <a:solidFill>
                  <a:srgbClr val="00B0F0"/>
                </a:solidFill>
              </a:rPr>
              <a:t>b</a:t>
            </a:r>
            <a:r>
              <a:rPr lang="en-IE" dirty="0"/>
              <a:t>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400050" lvl="1" indent="0">
              <a:buNone/>
            </a:pPr>
            <a:r>
              <a:rPr lang="en-IE" sz="2400" dirty="0">
                <a:solidFill>
                  <a:srgbClr val="00B0F0"/>
                </a:solidFill>
              </a:rPr>
              <a:t>b = blue colour (a number between 0 and 255 inclusive</a:t>
            </a:r>
            <a:r>
              <a:rPr lang="en-IE" sz="2400" dirty="0" smtClean="0">
                <a:solidFill>
                  <a:srgbClr val="00B0F0"/>
                </a:solidFill>
              </a:rPr>
              <a:t>)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6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</a:t>
            </a:r>
            <a:r>
              <a:rPr lang="en-IE" dirty="0" smtClean="0"/>
              <a:t>troke()</a:t>
            </a:r>
            <a:endParaRPr lang="en-I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423" r="10909" b="36731"/>
          <a:stretch/>
        </p:blipFill>
        <p:spPr bwMode="auto">
          <a:xfrm>
            <a:off x="380999" y="1524000"/>
            <a:ext cx="6008793" cy="4890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0999" y="5562600"/>
            <a:ext cx="1395046" cy="45253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9086" r="49568" b="47837"/>
          <a:stretch/>
        </p:blipFill>
        <p:spPr bwMode="auto">
          <a:xfrm>
            <a:off x="4114800" y="2773680"/>
            <a:ext cx="4853354" cy="38826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31148" y="2133600"/>
            <a:ext cx="182880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Our circle now has a border.</a:t>
            </a:r>
          </a:p>
        </p:txBody>
      </p:sp>
    </p:spTree>
    <p:extLst>
      <p:ext uri="{BB962C8B-B14F-4D97-AF65-F5344CB8AC3E}">
        <p14:creationId xmlns:p14="http://schemas.microsoft.com/office/powerpoint/2010/main" val="239027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strokeWeight</a:t>
            </a:r>
            <a:r>
              <a:rPr lang="en-IE" dirty="0" smtClean="0"/>
              <a:t>() - syntax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2971800"/>
            <a:ext cx="8229600" cy="3657600"/>
          </a:xfrm>
        </p:spPr>
        <p:txBody>
          <a:bodyPr>
            <a:normAutofit fontScale="92500"/>
          </a:bodyPr>
          <a:lstStyle/>
          <a:p>
            <a:r>
              <a:rPr lang="en-IE" dirty="0"/>
              <a:t>The </a:t>
            </a:r>
            <a:r>
              <a:rPr lang="en-IE" dirty="0" err="1"/>
              <a:t>strokeWeight</a:t>
            </a:r>
            <a:r>
              <a:rPr lang="en-IE" dirty="0"/>
              <a:t>() function allows you to choose the thickness of a line/outline on shapes. </a:t>
            </a:r>
            <a:endParaRPr lang="en-IE" dirty="0" smtClean="0"/>
          </a:p>
          <a:p>
            <a:r>
              <a:rPr lang="en-IE" dirty="0" smtClean="0"/>
              <a:t>The chosen </a:t>
            </a:r>
            <a:r>
              <a:rPr lang="en-IE" dirty="0"/>
              <a:t>thickness will apply to all lines/shapes that are drawn after the function is called.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/>
              <a:t>thickness is specified in </a:t>
            </a:r>
            <a:r>
              <a:rPr lang="en-IE" dirty="0" smtClean="0"/>
              <a:t>pixels.</a:t>
            </a:r>
          </a:p>
          <a:p>
            <a:r>
              <a:rPr lang="en-IE" dirty="0" smtClean="0"/>
              <a:t>The default </a:t>
            </a:r>
            <a:r>
              <a:rPr lang="en-IE" dirty="0"/>
              <a:t>thickness is 1 pixel.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055" y="1600200"/>
            <a:ext cx="8229600" cy="121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err="1" smtClean="0"/>
              <a:t>strokeWeight</a:t>
            </a:r>
            <a:r>
              <a:rPr lang="en-IE" dirty="0" smtClean="0"/>
              <a:t> (</a:t>
            </a:r>
            <a:r>
              <a:rPr lang="en-IE" dirty="0" smtClean="0">
                <a:solidFill>
                  <a:srgbClr val="FF0000"/>
                </a:solidFill>
              </a:rPr>
              <a:t>pixels</a:t>
            </a:r>
            <a:r>
              <a:rPr lang="en-IE" dirty="0" smtClean="0"/>
              <a:t>) </a:t>
            </a:r>
            <a:endParaRPr lang="en-IE" dirty="0"/>
          </a:p>
          <a:p>
            <a:pPr marL="400050" lvl="1" indent="0">
              <a:buNone/>
            </a:pPr>
            <a:r>
              <a:rPr lang="en-IE" sz="2400" dirty="0" smtClean="0">
                <a:solidFill>
                  <a:srgbClr val="FF0000"/>
                </a:solidFill>
              </a:rPr>
              <a:t>pixels = thickness of the outline </a:t>
            </a:r>
            <a:r>
              <a:rPr lang="en-IE" sz="2400" dirty="0" smtClean="0">
                <a:solidFill>
                  <a:srgbClr val="FF0000"/>
                </a:solidFill>
              </a:rPr>
              <a:t>measured </a:t>
            </a:r>
            <a:r>
              <a:rPr lang="en-IE" sz="2400" dirty="0" smtClean="0">
                <a:solidFill>
                  <a:srgbClr val="FF0000"/>
                </a:solidFill>
              </a:rPr>
              <a:t>in pixels.</a:t>
            </a:r>
            <a:endParaRPr lang="en-IE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8" t="9808" r="10801" b="36154"/>
          <a:stretch/>
        </p:blipFill>
        <p:spPr bwMode="auto">
          <a:xfrm>
            <a:off x="380999" y="1609578"/>
            <a:ext cx="5976016" cy="4867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strokeWeight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4" name="Oval 3"/>
          <p:cNvSpPr/>
          <p:nvPr/>
        </p:nvSpPr>
        <p:spPr>
          <a:xfrm>
            <a:off x="362242" y="3352800"/>
            <a:ext cx="1618958" cy="45253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t="8894" r="50000" b="47949"/>
          <a:stretch/>
        </p:blipFill>
        <p:spPr bwMode="auto">
          <a:xfrm>
            <a:off x="4504237" y="3048000"/>
            <a:ext cx="4455711" cy="3649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2800" y="2416116"/>
            <a:ext cx="1828800" cy="84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2100" dirty="0" smtClean="0">
                <a:solidFill>
                  <a:srgbClr val="FF0000"/>
                </a:solidFill>
              </a:rPr>
              <a:t>Our outline is now heavier</a:t>
            </a:r>
          </a:p>
        </p:txBody>
      </p:sp>
    </p:spTree>
    <p:extLst>
      <p:ext uri="{BB962C8B-B14F-4D97-AF65-F5344CB8AC3E}">
        <p14:creationId xmlns:p14="http://schemas.microsoft.com/office/powerpoint/2010/main" val="399585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14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337706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Our display window is looking fairly cramped.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/>
              <a:t>default size of your display window is 100x100 pixels, which is quite small</a:t>
            </a:r>
            <a:r>
              <a:rPr lang="en-IE" dirty="0" smtClean="0"/>
              <a:t>.  </a:t>
            </a:r>
          </a:p>
        </p:txBody>
      </p:sp>
      <p:pic>
        <p:nvPicPr>
          <p:cNvPr id="4" name="Picture 3" descr="C:\Users\Siobhan\Dropbox\Programming Fundamentals (1)\Semester 1\Sept 2015 specifics\Processing\repo\topic01\book\img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2286000" cy="26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/>
          </a:bodyPr>
          <a:lstStyle/>
          <a:p>
            <a:r>
              <a:rPr lang="en-IE" dirty="0" smtClean="0"/>
              <a:t>We can change the size of the display window by calling the </a:t>
            </a:r>
            <a:r>
              <a:rPr lang="en-IE" dirty="0" smtClean="0">
                <a:solidFill>
                  <a:srgbClr val="FF0000"/>
                </a:solidFill>
              </a:rPr>
              <a:t>size </a:t>
            </a:r>
            <a:r>
              <a:rPr lang="en-IE" dirty="0" smtClean="0"/>
              <a:t>function. </a:t>
            </a:r>
          </a:p>
          <a:p>
            <a:r>
              <a:rPr lang="en-IE" dirty="0" smtClean="0"/>
              <a:t>When you use the size function in static drawings, it </a:t>
            </a:r>
            <a:r>
              <a:rPr lang="en-IE" dirty="0"/>
              <a:t>has to be the first line of code in your </a:t>
            </a:r>
            <a:r>
              <a:rPr lang="en-IE" dirty="0" smtClean="0"/>
              <a:t>sketchbook.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4495800"/>
            <a:ext cx="52578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3200" dirty="0"/>
              <a:t>size(</a:t>
            </a:r>
            <a:r>
              <a:rPr lang="en-IE" sz="3200" dirty="0">
                <a:solidFill>
                  <a:srgbClr val="FF0000"/>
                </a:solidFill>
              </a:rPr>
              <a:t>w, </a:t>
            </a:r>
            <a:r>
              <a:rPr lang="en-IE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IE" sz="3200" dirty="0"/>
              <a:t>) </a:t>
            </a:r>
            <a:endParaRPr lang="en-IE" sz="3200" dirty="0" smtClean="0"/>
          </a:p>
          <a:p>
            <a:pPr lvl="1"/>
            <a:r>
              <a:rPr lang="en-IE" sz="2400" dirty="0" smtClean="0">
                <a:solidFill>
                  <a:srgbClr val="FF0000"/>
                </a:solidFill>
              </a:rPr>
              <a:t>w </a:t>
            </a:r>
            <a:r>
              <a:rPr lang="en-IE" sz="2400" dirty="0">
                <a:solidFill>
                  <a:srgbClr val="FF0000"/>
                </a:solidFill>
              </a:rPr>
              <a:t>= width of the </a:t>
            </a:r>
            <a:r>
              <a:rPr lang="en-IE" sz="2400" dirty="0" smtClean="0">
                <a:solidFill>
                  <a:srgbClr val="FF0000"/>
                </a:solidFill>
              </a:rPr>
              <a:t>display window</a:t>
            </a:r>
          </a:p>
          <a:p>
            <a:pPr lvl="1"/>
            <a:r>
              <a:rPr lang="en-I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 </a:t>
            </a:r>
            <a:r>
              <a:rPr lang="en-I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height of the </a:t>
            </a:r>
            <a:r>
              <a:rPr lang="en-I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display window</a:t>
            </a:r>
            <a:endParaRPr lang="en-I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52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size()</a:t>
            </a:r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8" t="18651" r="11874" b="49206"/>
          <a:stretch/>
        </p:blipFill>
        <p:spPr bwMode="auto">
          <a:xfrm>
            <a:off x="457200" y="1600200"/>
            <a:ext cx="6248400" cy="3095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19744" r="49484" b="38243"/>
          <a:stretch/>
        </p:blipFill>
        <p:spPr bwMode="auto">
          <a:xfrm>
            <a:off x="4807526" y="3352800"/>
            <a:ext cx="4031673" cy="3172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Formatting the display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Our display window </a:t>
            </a:r>
            <a:r>
              <a:rPr lang="en-IE" dirty="0" smtClean="0"/>
              <a:t>looks less cramped now. </a:t>
            </a:r>
          </a:p>
          <a:p>
            <a:r>
              <a:rPr lang="en-IE" dirty="0" smtClean="0"/>
              <a:t>But the default </a:t>
            </a:r>
            <a:r>
              <a:rPr lang="en-IE" dirty="0" err="1" smtClean="0"/>
              <a:t>gray</a:t>
            </a:r>
            <a:r>
              <a:rPr lang="en-IE" dirty="0" smtClean="0"/>
              <a:t> colour is not very appealing.</a:t>
            </a:r>
          </a:p>
          <a:p>
            <a:r>
              <a:rPr lang="en-IE" dirty="0" smtClean="0"/>
              <a:t>We could use the </a:t>
            </a:r>
            <a:r>
              <a:rPr lang="en-IE" dirty="0" smtClean="0">
                <a:solidFill>
                  <a:srgbClr val="FF0000"/>
                </a:solidFill>
              </a:rPr>
              <a:t>background</a:t>
            </a:r>
            <a:r>
              <a:rPr lang="en-IE" dirty="0" smtClean="0"/>
              <a:t> function to set the colour to something nicer.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19744" r="49484" b="38243"/>
          <a:stretch/>
        </p:blipFill>
        <p:spPr bwMode="auto">
          <a:xfrm>
            <a:off x="4572000" y="2057400"/>
            <a:ext cx="4031673" cy="3172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on colour first…Grayscale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4578926" y="6324600"/>
            <a:ext cx="433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https://www.processing.org/tutorials/color/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51984" r="23586" b="26136"/>
          <a:stretch/>
        </p:blipFill>
        <p:spPr bwMode="auto">
          <a:xfrm>
            <a:off x="609600" y="1980869"/>
            <a:ext cx="5564250" cy="1600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05200" y="4225636"/>
            <a:ext cx="51816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400" dirty="0" smtClean="0"/>
              <a:t>“0 </a:t>
            </a:r>
            <a:r>
              <a:rPr lang="en-IE" sz="2400" dirty="0"/>
              <a:t>means </a:t>
            </a:r>
            <a:r>
              <a:rPr lang="en-IE" sz="2400" dirty="0" smtClean="0"/>
              <a:t>black, 255 </a:t>
            </a:r>
            <a:r>
              <a:rPr lang="en-IE" sz="2400" dirty="0"/>
              <a:t>means white. In between, every other number - 50, 87, 162, 209, and so on - is a shade of </a:t>
            </a:r>
            <a:r>
              <a:rPr lang="en-IE" sz="2400" dirty="0" err="1"/>
              <a:t>gray</a:t>
            </a:r>
            <a:r>
              <a:rPr lang="en-IE" sz="2400" dirty="0"/>
              <a:t> ranging from black to white</a:t>
            </a:r>
            <a:r>
              <a:rPr lang="en-IE" sz="2400" dirty="0" smtClean="0"/>
              <a:t>.”</a:t>
            </a:r>
            <a:r>
              <a:rPr lang="en-IE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769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on colour first…RGB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4578926" y="6324600"/>
            <a:ext cx="433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https://www.processing.org/tutorials/color/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3" t="15873" r="32399" b="42235"/>
          <a:stretch/>
        </p:blipFill>
        <p:spPr bwMode="auto">
          <a:xfrm>
            <a:off x="533400" y="1676400"/>
            <a:ext cx="3253839" cy="3064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7251" y="4953000"/>
            <a:ext cx="3726135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2400" dirty="0"/>
              <a:t>Digital </a:t>
            </a:r>
            <a:r>
              <a:rPr lang="en-IE" sz="2400" dirty="0" smtClean="0"/>
              <a:t>colours </a:t>
            </a:r>
            <a:r>
              <a:rPr lang="en-IE" sz="2400" dirty="0"/>
              <a:t>are </a:t>
            </a:r>
            <a:r>
              <a:rPr lang="en-IE" sz="2400" dirty="0" smtClean="0"/>
              <a:t>made by </a:t>
            </a:r>
            <a:r>
              <a:rPr lang="en-IE" sz="2400" dirty="0"/>
              <a:t>mixing </a:t>
            </a:r>
            <a:r>
              <a:rPr lang="en-IE" sz="2400" dirty="0" smtClean="0"/>
              <a:t>the three </a:t>
            </a:r>
            <a:r>
              <a:rPr lang="en-IE" sz="2400" dirty="0"/>
              <a:t>primary </a:t>
            </a:r>
            <a:r>
              <a:rPr lang="en-IE" sz="2400" dirty="0" smtClean="0"/>
              <a:t>colours  of light (red</a:t>
            </a:r>
            <a:r>
              <a:rPr lang="en-IE" sz="2400" dirty="0"/>
              <a:t>, green, and </a:t>
            </a:r>
            <a:r>
              <a:rPr lang="en-IE" sz="2400" dirty="0" smtClean="0"/>
              <a:t>blue).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5636" y="2492276"/>
            <a:ext cx="4572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IE" sz="2400" dirty="0" smtClean="0"/>
              <a:t>“As </a:t>
            </a:r>
            <a:r>
              <a:rPr lang="en-IE" sz="2400" dirty="0"/>
              <a:t>with grayscale, the individual </a:t>
            </a:r>
            <a:r>
              <a:rPr lang="en-IE" sz="2400" dirty="0" err="1"/>
              <a:t>color</a:t>
            </a:r>
            <a:r>
              <a:rPr lang="en-IE" sz="2400" dirty="0"/>
              <a:t> elements are expressed as ranges from 0 (none of that </a:t>
            </a:r>
            <a:r>
              <a:rPr lang="en-IE" sz="2400" dirty="0" err="1"/>
              <a:t>color</a:t>
            </a:r>
            <a:r>
              <a:rPr lang="en-IE" sz="2400" dirty="0"/>
              <a:t>) to 255 (as much as possible), and they are listed in the order R, G, and B</a:t>
            </a:r>
            <a:r>
              <a:rPr lang="en-IE" sz="2400" dirty="0" smtClean="0"/>
              <a:t>.”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7692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note on colour first…RGB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6362205"/>
            <a:ext cx="8229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hlinkClick r:id="rId2"/>
              </a:rPr>
              <a:t>http://</a:t>
            </a:r>
            <a:r>
              <a:rPr lang="en-IE" sz="2400" dirty="0" smtClean="0">
                <a:hlinkClick r:id="rId2"/>
              </a:rPr>
              <a:t>www.colorschemer.com/online.html</a:t>
            </a:r>
            <a:endParaRPr lang="en-IE" sz="2400" dirty="0" smtClean="0"/>
          </a:p>
          <a:p>
            <a:endParaRPr lang="en-I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8" b="22024"/>
          <a:stretch/>
        </p:blipFill>
        <p:spPr bwMode="auto">
          <a:xfrm>
            <a:off x="457200" y="1524000"/>
            <a:ext cx="4878296" cy="4865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741</Words>
  <Application>Microsoft Office PowerPoint</Application>
  <PresentationFormat>On-screen Show (4:3)</PresentationFormat>
  <Paragraphs>113</Paragraphs>
  <Slides>27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Introduction to Processing</vt:lpstr>
      <vt:lpstr>Topics list</vt:lpstr>
      <vt:lpstr>Formatting the display window</vt:lpstr>
      <vt:lpstr>Formatting the display window</vt:lpstr>
      <vt:lpstr>size()</vt:lpstr>
      <vt:lpstr>Formatting the display window</vt:lpstr>
      <vt:lpstr>A note on colour first…Grayscale</vt:lpstr>
      <vt:lpstr>A note on colour first…RGB</vt:lpstr>
      <vt:lpstr>A note on colour first…RGB</vt:lpstr>
      <vt:lpstr>background() - syntax</vt:lpstr>
      <vt:lpstr>background()</vt:lpstr>
      <vt:lpstr>background()</vt:lpstr>
      <vt:lpstr>Topics list</vt:lpstr>
      <vt:lpstr>fill() - syntax</vt:lpstr>
      <vt:lpstr>fill()</vt:lpstr>
      <vt:lpstr>fill()</vt:lpstr>
      <vt:lpstr>fill()</vt:lpstr>
      <vt:lpstr>Topics list</vt:lpstr>
      <vt:lpstr>Changing the outline (i.e. stroke)</vt:lpstr>
      <vt:lpstr>noStroke() - syntax</vt:lpstr>
      <vt:lpstr>noStroke()</vt:lpstr>
      <vt:lpstr>stroke() - syntax</vt:lpstr>
      <vt:lpstr>stroke()</vt:lpstr>
      <vt:lpstr>strokeWeight() - syntax</vt:lpstr>
      <vt:lpstr>strokeWeight()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Siobhan Drohan</cp:lastModifiedBy>
  <cp:revision>60</cp:revision>
  <dcterms:created xsi:type="dcterms:W3CDTF">2006-08-16T00:00:00Z</dcterms:created>
  <dcterms:modified xsi:type="dcterms:W3CDTF">2016-01-19T11:30:51Z</dcterms:modified>
</cp:coreProperties>
</file>